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7B2E-C70E-411D-A658-9A7783034FC1}" type="datetimeFigureOut">
              <a:rPr lang="pt-PT" smtClean="0"/>
              <a:pPr/>
              <a:t>23-05-2012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F7F7-42B6-4868-A5C3-FB19ECBAAD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556376" cy="1368151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>OTELO SARAIVA DE</a:t>
            </a:r>
            <a:br>
              <a:rPr lang="pt-PT" dirty="0" smtClean="0"/>
            </a:br>
            <a:r>
              <a:rPr lang="pt-PT" dirty="0" smtClean="0"/>
              <a:t>CARVALHO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560840" cy="4752528"/>
          </a:xfr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pt-PT" sz="12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pt-PT" sz="12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t-PT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Nome:</a:t>
            </a:r>
            <a:r>
              <a:rPr lang="pt-PT" sz="1400" dirty="0" smtClean="0">
                <a:solidFill>
                  <a:schemeClr val="tx1"/>
                </a:solidFill>
                <a:latin typeface="Comic Sans MS" pitchFamily="66" charset="0"/>
              </a:rPr>
              <a:t> Otelo Nuno Romão Saraiva de Carvalho   </a:t>
            </a:r>
          </a:p>
          <a:p>
            <a:r>
              <a:rPr lang="pt-PT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Profissão:</a:t>
            </a:r>
            <a:r>
              <a:rPr lang="pt-PT" sz="14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pt-PT" sz="1400" dirty="0" smtClean="0">
                <a:solidFill>
                  <a:schemeClr val="tx1"/>
                </a:solidFill>
                <a:latin typeface="Comic Sans MS" pitchFamily="66" charset="0"/>
              </a:rPr>
              <a:t>ex-militar e estratega do 25 de Abril</a:t>
            </a:r>
          </a:p>
          <a:p>
            <a:r>
              <a:rPr lang="pt-PT" sz="14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Nascimento:</a:t>
            </a:r>
            <a:r>
              <a:rPr lang="pt-PT" sz="1400" dirty="0" smtClean="0">
                <a:solidFill>
                  <a:schemeClr val="tx1"/>
                </a:solidFill>
                <a:latin typeface="Comic Sans MS" pitchFamily="66" charset="0"/>
              </a:rPr>
              <a:t> 31 de Agosto de 1936</a:t>
            </a:r>
          </a:p>
          <a:p>
            <a:endParaRPr lang="pt-PT" sz="1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Imagem 3" descr="imagesCA14D86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645024"/>
            <a:ext cx="1872208" cy="2486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620688"/>
            <a:ext cx="4896544" cy="792088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pt-PT" dirty="0" smtClean="0">
                <a:solidFill>
                  <a:schemeClr val="accent3">
                    <a:lumMod val="50000"/>
                  </a:schemeClr>
                </a:solidFill>
              </a:rPr>
              <a:t>Vida Profissional</a:t>
            </a:r>
            <a:endParaRPr lang="pt-P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1556792"/>
            <a:ext cx="7859216" cy="4493096"/>
          </a:xfr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50800" dir="5400000" sx="104000" sy="104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</a:t>
            </a: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 Foi capitão em Angola de 1961 a 1963 e também na Guiné entre 1970 e 1973, sendo um dos principais dinamizadores do movimento de contestação, que deu origem ao Movimento dos Capitães e ao MFA. Entre 1964 a cerca de 1968, foi professor na "Escola Central de Sargentos" em Águeda.</a:t>
            </a:r>
          </a:p>
          <a:p>
            <a:endParaRPr lang="pt-PT" sz="1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 Era o responsável pelo setor operacional da Comissão Coordenadora do MFA e foi ele quem dirigiu as operações do 25 de Abril, a partir do posto de comando clandestino instalado no Quartel da Pontinha</a:t>
            </a:r>
            <a:r>
              <a:rPr lang="pt-PT" sz="1200" dirty="0" smtClean="0">
                <a:latin typeface="Comic Sans MS" pitchFamily="66" charset="0"/>
              </a:rPr>
              <a:t>.</a:t>
            </a:r>
          </a:p>
          <a:p>
            <a:endParaRPr lang="pt-PT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PT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</a:t>
            </a:r>
            <a:endParaRPr lang="pt-P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Imagem 3" descr="imagesCAKVF6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789040"/>
            <a:ext cx="1482674" cy="216024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363272" cy="536145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Graduado em brigadeiro, foi nomeado Comandante-adjunto do COPCON e Comandante da região militar de Lisboa a 13 de Julho de 1974, tendo passado a ser Comandante do COPCON a 23 de Junho de 1975. </a:t>
            </a:r>
          </a:p>
          <a:p>
            <a:endParaRPr lang="pt-PT" sz="1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 Foi afastado destes cargos após os acontecimentos de 25 de Novembro de 1975, por realizar de ânimo leve uma série de ordens de prisão e de maus tratos de elementos moderados.</a:t>
            </a:r>
          </a:p>
          <a:p>
            <a:endParaRPr lang="pt-PT" sz="1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 Fez parte do Conselho da Revolução desde que este foi criado, a 14 de Março de 1975, até Dezembro de 1975. A partir de 30 de Julho do mesmo ano integra, com Costa Gomes e Vasco Gonçalves, o Directório, estrutura política de cúpula durante o V Governo Provisório.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buNone/>
            </a:pPr>
            <a:endParaRPr lang="pt-PT" sz="1200" dirty="0">
              <a:latin typeface="Comic Sans MS" pitchFamily="66" charset="0"/>
            </a:endParaRP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                                                                                       </a:t>
            </a:r>
            <a:endParaRPr lang="pt-PT" sz="1200" dirty="0">
              <a:latin typeface="Comic Sans MS" pitchFamily="66" charset="0"/>
            </a:endParaRPr>
          </a:p>
        </p:txBody>
      </p:sp>
      <p:pic>
        <p:nvPicPr>
          <p:cNvPr id="4" name="Imagem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933056"/>
            <a:ext cx="1800200" cy="240336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836712"/>
            <a:ext cx="7797552" cy="4896544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</a:t>
            </a: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  Conotado com a ala mais radical do MFA, viria a ser preso em consequência dos acontecimentos do 25 de Novembro. Solto três meses mais tarde,  foi candidato às eleições presidenciais de 1976.</a:t>
            </a:r>
          </a:p>
          <a:p>
            <a:endParaRPr lang="pt-PT" sz="1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  Em 1980 cria o partido Força de Unidade Popular (FUP) e volta a concorrer às eleições presidenciais de 1980.</a:t>
            </a: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</a:t>
            </a: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  Nessa mesma década é acusado de liderar a organização terrorista FP-25, responsável pelo assassinato de 17 pessoas nos anos 80. Foi detido em 1984.</a:t>
            </a:r>
          </a:p>
          <a:p>
            <a:endParaRPr lang="pt-PT" sz="1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200" dirty="0" smtClean="0">
                <a:latin typeface="Comic Sans MS" pitchFamily="66" charset="0"/>
              </a:rPr>
              <a:t>        Em 1985 foi julgado e condenado em tribunal pelo seu papel na liderança das FP-25. Após ter apresentado recurso da sentença condenatória, ficou em prisão preventiva cinco anos, passando a aguardar julgamento em liberdade provisória. 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                                          </a:t>
            </a:r>
            <a:endParaRPr lang="pt-PT" dirty="0"/>
          </a:p>
        </p:txBody>
      </p:sp>
      <p:pic>
        <p:nvPicPr>
          <p:cNvPr id="4" name="Imagem 3" descr="8361211_85QM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05064"/>
            <a:ext cx="2603679" cy="144016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67128" cy="850106"/>
          </a:xfrm>
        </p:spPr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bg1">
                    <a:lumMod val="50000"/>
                  </a:schemeClr>
                </a:solidFill>
              </a:rPr>
              <a:t>Vida  Pessoal</a:t>
            </a:r>
            <a:endParaRPr lang="pt-PT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8517632" cy="554461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</a:t>
            </a:r>
          </a:p>
          <a:p>
            <a:pPr>
              <a:buNone/>
            </a:pPr>
            <a:r>
              <a:rPr lang="pt-PT" sz="1400" dirty="0" smtClean="0">
                <a:latin typeface="Comic Sans MS" pitchFamily="66" charset="0"/>
              </a:rPr>
              <a:t>       Na biografia “Otelo, O Revolucionário”, escrita pelo jornalista Paulo Moura, o ex-militar assume que vive em bigamia e que é feliz assim. Otelo casou com Dina em 1960 e teve dois filhos. Mais tarde em 1984 quando esteve detido conheceu Filomena com quem </a:t>
            </a:r>
            <a:r>
              <a:rPr lang="pt-PT" sz="1400" dirty="0" err="1" smtClean="0">
                <a:latin typeface="Comic Sans MS" pitchFamily="66" charset="0"/>
              </a:rPr>
              <a:t>adotou</a:t>
            </a:r>
            <a:r>
              <a:rPr lang="pt-PT" sz="1400" dirty="0" smtClean="0">
                <a:latin typeface="Comic Sans MS" pitchFamily="66" charset="0"/>
              </a:rPr>
              <a:t> uma filha</a:t>
            </a: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3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300" dirty="0" smtClean="0">
                <a:latin typeface="Comic Sans MS" pitchFamily="66" charset="0"/>
              </a:rPr>
              <a:t>                                                                                                                         </a:t>
            </a: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1300" dirty="0" smtClean="0">
                <a:latin typeface="Comic Sans MS" pitchFamily="66" charset="0"/>
              </a:rPr>
              <a:t>              Otelo com a mulher oficial Dina.                                                  </a:t>
            </a:r>
          </a:p>
          <a:p>
            <a:pPr>
              <a:buNone/>
            </a:pPr>
            <a:r>
              <a:rPr lang="pt-PT" sz="1300" dirty="0" smtClean="0">
                <a:latin typeface="Comic Sans MS" pitchFamily="66" charset="0"/>
              </a:rPr>
              <a:t>                                                                        </a:t>
            </a:r>
          </a:p>
          <a:p>
            <a:pPr>
              <a:buNone/>
            </a:pPr>
            <a:r>
              <a:rPr lang="pt-PT" sz="1300" dirty="0" smtClean="0">
                <a:latin typeface="Comic Sans MS" pitchFamily="66" charset="0"/>
              </a:rPr>
              <a:t>                                                                                                  </a:t>
            </a:r>
            <a:r>
              <a:rPr lang="pt-PT" sz="1400" dirty="0" smtClean="0">
                <a:latin typeface="Comic Sans MS" pitchFamily="66" charset="0"/>
              </a:rPr>
              <a:t>O ex-militar com a companheira Filomena.</a:t>
            </a:r>
            <a:endParaRPr lang="pt-PT" sz="1400" dirty="0">
              <a:latin typeface="Comic Sans MS" pitchFamily="66" charset="0"/>
            </a:endParaRPr>
          </a:p>
        </p:txBody>
      </p:sp>
      <p:pic>
        <p:nvPicPr>
          <p:cNvPr id="4" name="Imagem 3" descr="yuj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924944"/>
            <a:ext cx="3619500" cy="2415540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50800" dir="5400000" sx="110000" sy="110000" algn="ctr" rotWithShape="0">
              <a:schemeClr val="bg1"/>
            </a:outerShdw>
          </a:effectLst>
        </p:spPr>
      </p:pic>
      <p:pic>
        <p:nvPicPr>
          <p:cNvPr id="6" name="Imagem 5" descr="uty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204864"/>
            <a:ext cx="2415540" cy="3619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smtClean="0"/>
              <a:t> 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    </a:t>
            </a:r>
            <a:r>
              <a:rPr lang="pt-P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Trabalho realizado por: </a:t>
            </a:r>
            <a:r>
              <a:rPr lang="pt-PT" dirty="0" smtClean="0"/>
              <a:t>Ana Gabriela 6º5</a:t>
            </a:r>
            <a:endParaRPr lang="pt-PT" dirty="0"/>
          </a:p>
        </p:txBody>
      </p:sp>
      <p:sp>
        <p:nvSpPr>
          <p:cNvPr id="5" name="Rectângulo 4"/>
          <p:cNvSpPr/>
          <p:nvPr/>
        </p:nvSpPr>
        <p:spPr>
          <a:xfrm>
            <a:off x="1691680" y="2060848"/>
            <a:ext cx="21932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9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FIM</a:t>
            </a:r>
            <a:endParaRPr lang="pt-PT" sz="9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6" name="Imagem 5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484784"/>
            <a:ext cx="2667000" cy="255270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472</Words>
  <Application>Microsoft Office PowerPoint</Application>
  <PresentationFormat>Apresentação no Ecrã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Tema do Office</vt:lpstr>
      <vt:lpstr>OTELO SARAIVA DE CARVALHO</vt:lpstr>
      <vt:lpstr>Vida Profissional</vt:lpstr>
      <vt:lpstr>Diapositivo 3</vt:lpstr>
      <vt:lpstr>Diapositivo 4</vt:lpstr>
      <vt:lpstr>Vida  Pessoal</vt:lpstr>
      <vt:lpstr>Diapositivo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x</dc:creator>
  <cp:lastModifiedBy>Carlos</cp:lastModifiedBy>
  <cp:revision>5</cp:revision>
  <dcterms:created xsi:type="dcterms:W3CDTF">2012-05-22T16:34:12Z</dcterms:created>
  <dcterms:modified xsi:type="dcterms:W3CDTF">2012-05-23T21:03:54Z</dcterms:modified>
</cp:coreProperties>
</file>